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2917199-4CC4-4980-8FE5-C8051CAE9922}">
  <a:tblStyle styleId="{D2917199-4CC4-4980-8FE5-C8051CAE9922}"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618a316f00_0_8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618a316f00_0_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18a317008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618a31700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618a316f00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618a316f00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 Id="rId3" Type="http://schemas.openxmlformats.org/officeDocument/2006/relationships/hyperlink" Target="https://en.wikipedia.org/wiki/en:Creative_Commons" TargetMode="External"/><Relationship Id="rId4" Type="http://schemas.openxmlformats.org/officeDocument/2006/relationships/hyperlink" Target="https://creativecommons.org/licenses/by/2.0/deed.en"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{D2917199-4CC4-4980-8FE5-C8051CAE9922}</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t/>
            </a:r>
            <a:endParaRPr b="1" sz="31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chemeClr val="lt1"/>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____________________</a:t>
            </a:r>
            <a:endParaRPr sz="18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{D2917199-4CC4-4980-8FE5-C8051CAE9922}</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stage of the Atlantic slave trade in which millions of enslaved Africans were transported to the Americas</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a:latin typeface="Inter"/>
                          <a:ea typeface="Inter"/>
                          <a:cs typeface="Inter"/>
                          <a:sym typeface="Inter"/>
                        </a:rPr>
                        <a:t>“Carrying these deep psychological scars on land once imported overseas, the effects of the Middle Passage filtered within and beyond the ocean, irrevocably transforming bondspeople’s lives as well as the societies and communities into which they were imported.”</a:t>
                      </a:r>
                      <a:endParaRPr>
                        <a:latin typeface="Inter"/>
                        <a:ea typeface="Inter"/>
                        <a:cs typeface="Inter"/>
                        <a:sym typeface="Inter"/>
                      </a:endParaRPr>
                    </a:p>
                    <a:p>
                      <a:pPr indent="-317500" lvl="0" marL="914400" rtl="0" algn="r">
                        <a:spcBef>
                          <a:spcPts val="0"/>
                        </a:spcBef>
                        <a:spcAft>
                          <a:spcPts val="0"/>
                        </a:spcAft>
                        <a:buClr>
                          <a:schemeClr val="dk1"/>
                        </a:buClr>
                        <a:buSzPts val="1400"/>
                        <a:buFont typeface="Inter"/>
                        <a:buChar char="-"/>
                      </a:pPr>
                      <a:r>
                        <a:rPr lang="en">
                          <a:latin typeface="Inter"/>
                          <a:ea typeface="Inter"/>
                          <a:cs typeface="Inter"/>
                          <a:sym typeface="Inter"/>
                        </a:rPr>
                        <a:t>Sowande’ M. Mustakeem, </a:t>
                      </a:r>
                      <a:r>
                        <a:rPr i="1" lang="en">
                          <a:latin typeface="Inter"/>
                          <a:ea typeface="Inter"/>
                          <a:cs typeface="Inter"/>
                          <a:sym typeface="Inter"/>
                        </a:rPr>
                        <a:t>Slavery at Sea: </a:t>
                      </a:r>
                      <a:endParaRPr i="1">
                        <a:latin typeface="Inter"/>
                        <a:ea typeface="Inter"/>
                        <a:cs typeface="Inter"/>
                        <a:sym typeface="Inter"/>
                      </a:endParaRPr>
                    </a:p>
                    <a:p>
                      <a:pPr indent="-317500" lvl="0" marL="914400" rtl="0" algn="r">
                        <a:spcBef>
                          <a:spcPts val="0"/>
                        </a:spcBef>
                        <a:spcAft>
                          <a:spcPts val="0"/>
                        </a:spcAft>
                        <a:buClr>
                          <a:schemeClr val="dk1"/>
                        </a:buClr>
                        <a:buSzPts val="1400"/>
                        <a:buFont typeface="Inter"/>
                        <a:buChar char="-"/>
                      </a:pPr>
                      <a:r>
                        <a:rPr i="1" lang="en">
                          <a:latin typeface="Inter"/>
                          <a:ea typeface="Inter"/>
                          <a:cs typeface="Inter"/>
                          <a:sym typeface="Inter"/>
                        </a:rPr>
                        <a:t>Terror, Sex, and Sickness in </a:t>
                      </a:r>
                      <a:endParaRPr i="1">
                        <a:latin typeface="Inter"/>
                        <a:ea typeface="Inter"/>
                        <a:cs typeface="Inter"/>
                        <a:sym typeface="Inter"/>
                      </a:endParaRPr>
                    </a:p>
                    <a:p>
                      <a:pPr indent="-317500" lvl="0" marL="914400" rtl="0" algn="r">
                        <a:spcBef>
                          <a:spcPts val="0"/>
                        </a:spcBef>
                        <a:spcAft>
                          <a:spcPts val="0"/>
                        </a:spcAft>
                        <a:buClr>
                          <a:schemeClr val="dk1"/>
                        </a:buClr>
                        <a:buSzPts val="1400"/>
                        <a:buFont typeface="Inter"/>
                        <a:buChar char="-"/>
                      </a:pPr>
                      <a:r>
                        <a:rPr i="1" lang="en">
                          <a:latin typeface="Inter"/>
                          <a:ea typeface="Inter"/>
                          <a:cs typeface="Inter"/>
                          <a:sym typeface="Inter"/>
                        </a:rPr>
                        <a:t>the Middle Passage</a:t>
                      </a:r>
                      <a:r>
                        <a:rPr lang="en">
                          <a:latin typeface="Inter"/>
                          <a:ea typeface="Inter"/>
                          <a:cs typeface="Inter"/>
                          <a:sym typeface="Inter"/>
                        </a:rPr>
                        <a:t>, 2016.</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100">
                <a:solidFill>
                  <a:schemeClr val="dk1"/>
                </a:solidFill>
                <a:latin typeface="Plus Jakarta Sans"/>
                <a:ea typeface="Plus Jakarta Sans"/>
                <a:cs typeface="Plus Jakarta Sans"/>
                <a:sym typeface="Plus Jakarta Sans"/>
              </a:rPr>
              <a:t>Middle Passage</a:t>
            </a:r>
            <a:endParaRPr b="1" sz="31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chemeClr val="lt1"/>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____________________</a:t>
            </a:r>
            <a:endParaRPr sz="18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ph idx="2" type="body"/>
          </p:nvPr>
        </p:nvSpPr>
        <p:spPr>
          <a:xfrm>
            <a:off x="172650" y="171450"/>
            <a:ext cx="5579100" cy="2858700"/>
          </a:xfrm>
          <a:prstGeom prst="rect">
            <a:avLst/>
          </a:prstGeom>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sz="1800">
                <a:latin typeface="Inter"/>
                <a:ea typeface="Inter"/>
                <a:cs typeface="Inter"/>
                <a:sym typeface="Inter"/>
              </a:rPr>
              <a:t>NOTICE</a:t>
            </a:r>
            <a:endParaRPr b="1" sz="1800">
              <a:latin typeface="Inter"/>
              <a:ea typeface="Inter"/>
              <a:cs typeface="Inter"/>
              <a:sym typeface="Inter"/>
            </a:endParaRPr>
          </a:p>
          <a:p>
            <a:pPr indent="0" lvl="0" marL="0" rtl="0" algn="l">
              <a:lnSpc>
                <a:spcPct val="100000"/>
              </a:lnSpc>
              <a:spcBef>
                <a:spcPts val="0"/>
              </a:spcBef>
              <a:spcAft>
                <a:spcPts val="0"/>
              </a:spcAft>
              <a:buNone/>
            </a:pPr>
            <a:r>
              <a:rPr lang="en" sz="1800">
                <a:latin typeface="Inter"/>
                <a:ea typeface="Inter"/>
                <a:cs typeface="Inter"/>
                <a:sym typeface="Inter"/>
              </a:rPr>
              <a:t>What do you see that seems interesting or important?</a:t>
            </a:r>
            <a:endParaRPr sz="1800">
              <a:latin typeface="Inter"/>
              <a:ea typeface="Inter"/>
              <a:cs typeface="Inter"/>
              <a:sym typeface="Inter"/>
            </a:endParaRPr>
          </a:p>
          <a:p>
            <a:pPr indent="0" lvl="0" marL="0" rtl="0" algn="l">
              <a:lnSpc>
                <a:spcPct val="100000"/>
              </a:lnSpc>
              <a:spcBef>
                <a:spcPts val="0"/>
              </a:spcBef>
              <a:spcAft>
                <a:spcPts val="0"/>
              </a:spcAft>
              <a:buNone/>
            </a:pPr>
            <a:r>
              <a:t/>
            </a:r>
            <a:endParaRPr sz="1800">
              <a:latin typeface="Inter"/>
              <a:ea typeface="Inter"/>
              <a:cs typeface="Inter"/>
              <a:sym typeface="Inter"/>
            </a:endParaRPr>
          </a:p>
          <a:p>
            <a:pPr indent="0" lvl="0" marL="0" rtl="0" algn="l">
              <a:lnSpc>
                <a:spcPct val="100000"/>
              </a:lnSpc>
              <a:spcBef>
                <a:spcPts val="0"/>
              </a:spcBef>
              <a:spcAft>
                <a:spcPts val="0"/>
              </a:spcAft>
              <a:buNone/>
            </a:pPr>
            <a:r>
              <a:t/>
            </a:r>
            <a:endParaRPr sz="1800">
              <a:latin typeface="Inter"/>
              <a:ea typeface="Inter"/>
              <a:cs typeface="Inter"/>
              <a:sym typeface="Inter"/>
            </a:endParaRPr>
          </a:p>
          <a:p>
            <a:pPr indent="0" lvl="0" marL="0" rtl="0" algn="l">
              <a:lnSpc>
                <a:spcPct val="100000"/>
              </a:lnSpc>
              <a:spcBef>
                <a:spcPts val="0"/>
              </a:spcBef>
              <a:spcAft>
                <a:spcPts val="0"/>
              </a:spcAft>
              <a:buNone/>
            </a:pPr>
            <a:r>
              <a:t/>
            </a:r>
            <a:endParaRPr sz="1800">
              <a:latin typeface="Inter"/>
              <a:ea typeface="Inter"/>
              <a:cs typeface="Inter"/>
              <a:sym typeface="Inter"/>
            </a:endParaRPr>
          </a:p>
          <a:p>
            <a:pPr indent="0" lvl="0" marL="0" rtl="0" algn="l">
              <a:lnSpc>
                <a:spcPct val="100000"/>
              </a:lnSpc>
              <a:spcBef>
                <a:spcPts val="0"/>
              </a:spcBef>
              <a:spcAft>
                <a:spcPts val="0"/>
              </a:spcAft>
              <a:buNone/>
            </a:pPr>
            <a:r>
              <a:rPr b="1" lang="en" sz="1800">
                <a:latin typeface="Inter"/>
                <a:ea typeface="Inter"/>
                <a:cs typeface="Inter"/>
                <a:sym typeface="Inter"/>
              </a:rPr>
              <a:t>WONDER</a:t>
            </a:r>
            <a:endParaRPr b="1" sz="1800">
              <a:latin typeface="Inter"/>
              <a:ea typeface="Inter"/>
              <a:cs typeface="Inter"/>
              <a:sym typeface="Inter"/>
            </a:endParaRPr>
          </a:p>
          <a:p>
            <a:pPr indent="0" lvl="0" marL="0" rtl="0" algn="l">
              <a:lnSpc>
                <a:spcPct val="100000"/>
              </a:lnSpc>
              <a:spcBef>
                <a:spcPts val="0"/>
              </a:spcBef>
              <a:spcAft>
                <a:spcPts val="0"/>
              </a:spcAft>
              <a:buNone/>
            </a:pPr>
            <a:r>
              <a:rPr lang="en" sz="1800">
                <a:latin typeface="Inter"/>
                <a:ea typeface="Inter"/>
                <a:cs typeface="Inter"/>
                <a:sym typeface="Inter"/>
              </a:rPr>
              <a:t>What questions do you have about this image?</a:t>
            </a:r>
            <a:endParaRPr sz="1800">
              <a:latin typeface="Inter"/>
              <a:ea typeface="Inter"/>
              <a:cs typeface="Inter"/>
              <a:sym typeface="Inter"/>
            </a:endParaRPr>
          </a:p>
          <a:p>
            <a:pPr indent="0" lvl="0" marL="0" rtl="0" algn="l">
              <a:lnSpc>
                <a:spcPct val="100000"/>
              </a:lnSpc>
              <a:spcBef>
                <a:spcPts val="0"/>
              </a:spcBef>
              <a:spcAft>
                <a:spcPts val="0"/>
              </a:spcAft>
              <a:buNone/>
            </a:pPr>
            <a:r>
              <a:t/>
            </a:r>
            <a:endParaRPr sz="1800">
              <a:latin typeface="Inter"/>
              <a:ea typeface="Inter"/>
              <a:cs typeface="Inter"/>
              <a:sym typeface="Inter"/>
            </a:endParaRPr>
          </a:p>
          <a:p>
            <a:pPr indent="0" lvl="0" marL="0" rtl="0" algn="l">
              <a:lnSpc>
                <a:spcPct val="100000"/>
              </a:lnSpc>
              <a:spcBef>
                <a:spcPts val="0"/>
              </a:spcBef>
              <a:spcAft>
                <a:spcPts val="0"/>
              </a:spcAft>
              <a:buNone/>
            </a:pPr>
            <a:r>
              <a:t/>
            </a:r>
            <a:endParaRPr sz="1800">
              <a:latin typeface="Inter"/>
              <a:ea typeface="Inter"/>
              <a:cs typeface="Inter"/>
              <a:sym typeface="Inter"/>
            </a:endParaRPr>
          </a:p>
          <a:p>
            <a:pPr indent="0" lvl="0" marL="0" rtl="0" algn="l">
              <a:lnSpc>
                <a:spcPct val="100000"/>
              </a:lnSpc>
              <a:spcBef>
                <a:spcPts val="0"/>
              </a:spcBef>
              <a:spcAft>
                <a:spcPts val="0"/>
              </a:spcAft>
              <a:buNone/>
            </a:pPr>
            <a:r>
              <a:t/>
            </a:r>
            <a:endParaRPr sz="1800">
              <a:latin typeface="Inter"/>
              <a:ea typeface="Inter"/>
              <a:cs typeface="Inter"/>
              <a:sym typeface="Inter"/>
            </a:endParaRPr>
          </a:p>
          <a:p>
            <a:pPr indent="0" lvl="0" marL="0" rtl="0" algn="l">
              <a:lnSpc>
                <a:spcPct val="100000"/>
              </a:lnSpc>
              <a:spcBef>
                <a:spcPts val="0"/>
              </a:spcBef>
              <a:spcAft>
                <a:spcPts val="0"/>
              </a:spcAft>
              <a:buNone/>
            </a:pPr>
            <a:r>
              <a:rPr b="1" lang="en" sz="1800">
                <a:latin typeface="Inter"/>
                <a:ea typeface="Inter"/>
                <a:cs typeface="Inter"/>
                <a:sym typeface="Inter"/>
              </a:rPr>
              <a:t>THINK</a:t>
            </a:r>
            <a:endParaRPr b="1" sz="1800">
              <a:latin typeface="Inter"/>
              <a:ea typeface="Inter"/>
              <a:cs typeface="Inter"/>
              <a:sym typeface="Inter"/>
            </a:endParaRPr>
          </a:p>
          <a:p>
            <a:pPr indent="0" lvl="0" marL="0" rtl="0" algn="l">
              <a:lnSpc>
                <a:spcPct val="100000"/>
              </a:lnSpc>
              <a:spcBef>
                <a:spcPts val="0"/>
              </a:spcBef>
              <a:spcAft>
                <a:spcPts val="0"/>
              </a:spcAft>
              <a:buNone/>
            </a:pPr>
            <a:r>
              <a:rPr lang="en" sz="1800">
                <a:latin typeface="Inter"/>
                <a:ea typeface="Inter"/>
                <a:cs typeface="Inter"/>
                <a:sym typeface="Inter"/>
              </a:rPr>
              <a:t>What do you suppose is going on this image?</a:t>
            </a:r>
            <a:endParaRPr sz="1800">
              <a:latin typeface="Inter"/>
              <a:ea typeface="Inter"/>
              <a:cs typeface="Inter"/>
              <a:sym typeface="Inter"/>
            </a:endParaRPr>
          </a:p>
        </p:txBody>
      </p:sp>
      <p:sp>
        <p:nvSpPr>
          <p:cNvPr id="151" name="Google Shape;151;p28"/>
          <p:cNvSpPr txBox="1"/>
          <p:nvPr/>
        </p:nvSpPr>
        <p:spPr>
          <a:xfrm>
            <a:off x="1379900" y="4601500"/>
            <a:ext cx="6495900" cy="482700"/>
          </a:xfrm>
          <a:prstGeom prst="rect">
            <a:avLst/>
          </a:prstGeom>
          <a:solidFill>
            <a:schemeClr val="lt1"/>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____________________</a:t>
            </a:r>
            <a:endParaRPr sz="1800">
              <a:solidFill>
                <a:schemeClr val="dk2"/>
              </a:solidFill>
            </a:endParaRPr>
          </a:p>
        </p:txBody>
      </p:sp>
      <p:sp>
        <p:nvSpPr>
          <p:cNvPr id="152" name="Google Shape;152;p28"/>
          <p:cNvSpPr txBox="1"/>
          <p:nvPr/>
        </p:nvSpPr>
        <p:spPr>
          <a:xfrm>
            <a:off x="5530998" y="3172442"/>
            <a:ext cx="32379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“Slave Ship Model,” displayed at National Museum of American History, </a:t>
            </a:r>
            <a:r>
              <a:rPr lang="en" sz="1200">
                <a:solidFill>
                  <a:srgbClr val="202122"/>
                </a:solidFill>
                <a:latin typeface="Inter"/>
                <a:ea typeface="Inter"/>
                <a:cs typeface="Inter"/>
                <a:sym typeface="Inter"/>
              </a:rPr>
              <a:t> </a:t>
            </a:r>
            <a:r>
              <a:rPr lang="en" sz="1200">
                <a:solidFill>
                  <a:srgbClr val="3366BB"/>
                </a:solidFill>
                <a:uFill>
                  <a:noFill/>
                </a:uFill>
                <a:latin typeface="Inter"/>
                <a:ea typeface="Inter"/>
                <a:cs typeface="Inter"/>
                <a:sym typeface="Inter"/>
                <a:hlinkClick r:id="rId3">
                  <a:extLst>
                    <a:ext uri="{A12FA001-AC4F-418D-AE19-62706E023703}">
                      <ahyp:hlinkClr val="tx"/>
                    </a:ext>
                  </a:extLst>
                </a:hlinkClick>
              </a:rPr>
              <a:t>Creative Commons</a:t>
            </a:r>
            <a:r>
              <a:rPr lang="en" sz="1200">
                <a:solidFill>
                  <a:srgbClr val="202122"/>
                </a:solidFill>
                <a:latin typeface="Inter"/>
                <a:ea typeface="Inter"/>
                <a:cs typeface="Inter"/>
                <a:sym typeface="Inter"/>
              </a:rPr>
              <a:t> </a:t>
            </a:r>
            <a:r>
              <a:rPr lang="en" sz="1200">
                <a:solidFill>
                  <a:srgbClr val="3366BB"/>
                </a:solidFill>
                <a:uFill>
                  <a:noFill/>
                </a:uFill>
                <a:latin typeface="Inter"/>
                <a:ea typeface="Inter"/>
                <a:cs typeface="Inter"/>
                <a:sym typeface="Inter"/>
                <a:hlinkClick r:id="rId4">
                  <a:extLst>
                    <a:ext uri="{A12FA001-AC4F-418D-AE19-62706E023703}">
                      <ahyp:hlinkClr val="tx"/>
                    </a:ext>
                  </a:extLst>
                </a:hlinkClick>
              </a:rPr>
              <a:t>Attribution 2.0 Generic</a:t>
            </a:r>
            <a:r>
              <a:rPr lang="en" sz="1200">
                <a:solidFill>
                  <a:srgbClr val="202122"/>
                </a:solidFill>
                <a:latin typeface="Inter"/>
                <a:ea typeface="Inter"/>
                <a:cs typeface="Inter"/>
                <a:sym typeface="Inter"/>
              </a:rPr>
              <a:t> license</a:t>
            </a:r>
            <a:endParaRPr sz="1200">
              <a:latin typeface="Inter"/>
              <a:ea typeface="Inter"/>
              <a:cs typeface="Inter"/>
              <a:sym typeface="Inter"/>
            </a:endParaRPr>
          </a:p>
        </p:txBody>
      </p:sp>
      <p:pic>
        <p:nvPicPr>
          <p:cNvPr id="153" name="Google Shape;153;p28"/>
          <p:cNvPicPr preferRelativeResize="0"/>
          <p:nvPr/>
        </p:nvPicPr>
        <p:blipFill>
          <a:blip r:embed="rId5">
            <a:alphaModFix/>
          </a:blip>
          <a:stretch>
            <a:fillRect/>
          </a:stretch>
        </p:blipFill>
        <p:spPr>
          <a:xfrm>
            <a:off x="5353675" y="408650"/>
            <a:ext cx="3592500" cy="256978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